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56" r:id="rId2"/>
    <p:sldId id="257" r:id="rId3"/>
    <p:sldId id="268" r:id="rId4"/>
    <p:sldId id="275" r:id="rId5"/>
    <p:sldId id="269" r:id="rId6"/>
    <p:sldId id="270" r:id="rId7"/>
    <p:sldId id="271" r:id="rId8"/>
    <p:sldId id="272" r:id="rId9"/>
    <p:sldId id="273" r:id="rId10"/>
    <p:sldId id="274" r:id="rId11"/>
    <p:sldId id="284" r:id="rId12"/>
    <p:sldId id="282" r:id="rId13"/>
    <p:sldId id="283" r:id="rId14"/>
    <p:sldId id="279" r:id="rId15"/>
    <p:sldId id="278" r:id="rId16"/>
    <p:sldId id="280" r:id="rId17"/>
    <p:sldId id="281" r:id="rId18"/>
    <p:sldId id="264"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093E3-AE11-44A4-BE5D-BB9D13EA2DC4}" type="datetimeFigureOut">
              <a:rPr lang="en-US" smtClean="0"/>
              <a:t>10/24/2014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88035-29BC-4C73-B78D-5D42F96B1469}" type="slidenum">
              <a:rPr lang="en-US" smtClean="0"/>
              <a:t>‹#›</a:t>
            </a:fld>
            <a:endParaRPr lang="en-US"/>
          </a:p>
        </p:txBody>
      </p:sp>
    </p:spTree>
    <p:extLst>
      <p:ext uri="{BB962C8B-B14F-4D97-AF65-F5344CB8AC3E}">
        <p14:creationId xmlns:p14="http://schemas.microsoft.com/office/powerpoint/2010/main" val="260883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What do you hope to learn over the next two days?
https://www.polleverywhere.com/free_text_polls/32b7ksU7VXas0DL</a:t>
            </a:r>
            <a:endParaRPr lang="en-US"/>
          </a:p>
        </p:txBody>
      </p:sp>
      <p:sp>
        <p:nvSpPr>
          <p:cNvPr id="4" name="Slide Number Placeholder 3"/>
          <p:cNvSpPr>
            <a:spLocks noGrp="1"/>
          </p:cNvSpPr>
          <p:nvPr>
            <p:ph type="sldNum" sz="quarter" idx="10"/>
          </p:nvPr>
        </p:nvSpPr>
        <p:spPr/>
        <p:txBody>
          <a:bodyPr/>
          <a:lstStyle/>
          <a:p>
            <a:fld id="{A8588035-29BC-4C73-B78D-5D42F96B1469}" type="slidenum">
              <a:rPr lang="en-US" smtClean="0"/>
              <a:t>12</a:t>
            </a:fld>
            <a:endParaRPr lang="en-US"/>
          </a:p>
        </p:txBody>
      </p:sp>
    </p:spTree>
    <p:extLst>
      <p:ext uri="{BB962C8B-B14F-4D97-AF65-F5344CB8AC3E}">
        <p14:creationId xmlns:p14="http://schemas.microsoft.com/office/powerpoint/2010/main" val="354489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Does your municipality have a tree inventory already?
https://www.polleverywhere.com/multiple_choice_polls/f3BbFmw28oEUN5P</a:t>
            </a:r>
            <a:endParaRPr lang="en-US"/>
          </a:p>
        </p:txBody>
      </p:sp>
      <p:sp>
        <p:nvSpPr>
          <p:cNvPr id="4" name="Slide Number Placeholder 3"/>
          <p:cNvSpPr>
            <a:spLocks noGrp="1"/>
          </p:cNvSpPr>
          <p:nvPr>
            <p:ph type="sldNum" sz="quarter" idx="10"/>
          </p:nvPr>
        </p:nvSpPr>
        <p:spPr/>
        <p:txBody>
          <a:bodyPr/>
          <a:lstStyle/>
          <a:p>
            <a:fld id="{A8588035-29BC-4C73-B78D-5D42F96B1469}" type="slidenum">
              <a:rPr lang="en-US" smtClean="0"/>
              <a:t>13</a:t>
            </a:fld>
            <a:endParaRPr lang="en-US"/>
          </a:p>
        </p:txBody>
      </p:sp>
    </p:spTree>
    <p:extLst>
      <p:ext uri="{BB962C8B-B14F-4D97-AF65-F5344CB8AC3E}">
        <p14:creationId xmlns:p14="http://schemas.microsoft.com/office/powerpoint/2010/main" val="108881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19370A-84F9-4797-A647-834CBF720EAF}"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EFB8-BF1F-4829-B38F-445E22F29A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9370A-84F9-4797-A647-834CBF720EAF}"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EFB8-BF1F-4829-B38F-445E22F29A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9370A-84F9-4797-A647-834CBF720EAF}"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EFB8-BF1F-4829-B38F-445E22F29A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9370A-84F9-4797-A647-834CBF720EAF}"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EFB8-BF1F-4829-B38F-445E22F29A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9370A-84F9-4797-A647-834CBF720EAF}"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EFB8-BF1F-4829-B38F-445E22F29A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19370A-84F9-4797-A647-834CBF720EAF}"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BEFB8-BF1F-4829-B38F-445E22F29A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9370A-84F9-4797-A647-834CBF720EAF}" type="datetimeFigureOut">
              <a:rPr lang="en-US" smtClean="0"/>
              <a:t>10/24/2014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BEFB8-BF1F-4829-B38F-445E22F29A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9370A-84F9-4797-A647-834CBF720EAF}" type="datetimeFigureOut">
              <a:rPr lang="en-US" smtClean="0"/>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BEFB8-BF1F-4829-B38F-445E22F29A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9370A-84F9-4797-A647-834CBF720EAF}" type="datetimeFigureOut">
              <a:rPr lang="en-US" smtClean="0"/>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BEFB8-BF1F-4829-B38F-445E22F29A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9370A-84F9-4797-A647-834CBF720EAF}"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BEFB8-BF1F-4829-B38F-445E22F29AB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019370A-84F9-4797-A647-834CBF720EAF}" type="datetimeFigureOut">
              <a:rPr lang="en-US" smtClean="0"/>
              <a:t>10/24/2014</a:t>
            </a:fld>
            <a:endParaRPr lang="en-US"/>
          </a:p>
        </p:txBody>
      </p:sp>
      <p:sp>
        <p:nvSpPr>
          <p:cNvPr id="9" name="Slide Number Placeholder 8"/>
          <p:cNvSpPr>
            <a:spLocks noGrp="1"/>
          </p:cNvSpPr>
          <p:nvPr>
            <p:ph type="sldNum" sz="quarter" idx="11"/>
          </p:nvPr>
        </p:nvSpPr>
        <p:spPr/>
        <p:txBody>
          <a:bodyPr/>
          <a:lstStyle/>
          <a:p>
            <a:fld id="{9A5BEFB8-BF1F-4829-B38F-445E22F29AB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A5BEFB8-BF1F-4829-B38F-445E22F29AB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019370A-84F9-4797-A647-834CBF720EAF}" type="datetimeFigureOut">
              <a:rPr lang="en-US" smtClean="0"/>
              <a:t>10/24/2014</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533400"/>
            <a:ext cx="7086600" cy="4343400"/>
          </a:xfrm>
        </p:spPr>
        <p:txBody>
          <a:bodyPr>
            <a:noAutofit/>
          </a:bodyPr>
          <a:lstStyle/>
          <a:p>
            <a:pPr algn="l"/>
            <a:r>
              <a:rPr lang="en-US" sz="7200" dirty="0" smtClean="0"/>
              <a:t>Inventory Training </a:t>
            </a:r>
            <a:br>
              <a:rPr lang="en-US" sz="7200" dirty="0" smtClean="0"/>
            </a:br>
            <a:r>
              <a:rPr lang="en-US" sz="7200" dirty="0" smtClean="0"/>
              <a:t>&amp; </a:t>
            </a:r>
            <a:br>
              <a:rPr lang="en-US" sz="7200" dirty="0" smtClean="0"/>
            </a:br>
            <a:r>
              <a:rPr lang="en-US" sz="7200" dirty="0" err="1" smtClean="0"/>
              <a:t>i</a:t>
            </a:r>
            <a:r>
              <a:rPr lang="en-US" sz="7200" dirty="0" smtClean="0"/>
              <a:t>-Tree</a:t>
            </a:r>
            <a:endParaRPr lang="en-US" sz="7200" dirty="0"/>
          </a:p>
        </p:txBody>
      </p:sp>
      <p:sp>
        <p:nvSpPr>
          <p:cNvPr id="4" name="TextBox 3"/>
          <p:cNvSpPr txBox="1"/>
          <p:nvPr/>
        </p:nvSpPr>
        <p:spPr>
          <a:xfrm>
            <a:off x="2133600" y="5181600"/>
            <a:ext cx="5791200" cy="923330"/>
          </a:xfrm>
          <a:prstGeom prst="rect">
            <a:avLst/>
          </a:prstGeom>
          <a:noFill/>
        </p:spPr>
        <p:txBody>
          <a:bodyPr wrap="square" rtlCol="0">
            <a:spAutoFit/>
          </a:bodyPr>
          <a:lstStyle/>
          <a:p>
            <a:pPr algn="r"/>
            <a:r>
              <a:rPr lang="en-US" b="1" dirty="0" smtClean="0">
                <a:solidFill>
                  <a:schemeClr val="tx2">
                    <a:lumMod val="10000"/>
                  </a:schemeClr>
                </a:solidFill>
              </a:rPr>
              <a:t>Jason </a:t>
            </a:r>
            <a:r>
              <a:rPr lang="en-US" b="1" dirty="0" err="1" smtClean="0">
                <a:solidFill>
                  <a:schemeClr val="tx2">
                    <a:lumMod val="10000"/>
                  </a:schemeClr>
                </a:solidFill>
              </a:rPr>
              <a:t>Grabosky</a:t>
            </a:r>
            <a:r>
              <a:rPr lang="en-US" b="1" dirty="0" smtClean="0">
                <a:solidFill>
                  <a:schemeClr val="tx2">
                    <a:lumMod val="10000"/>
                  </a:schemeClr>
                </a:solidFill>
              </a:rPr>
              <a:t>, PhD</a:t>
            </a:r>
          </a:p>
          <a:p>
            <a:pPr algn="r"/>
            <a:r>
              <a:rPr lang="en-US" b="1" dirty="0" smtClean="0">
                <a:solidFill>
                  <a:schemeClr val="tx2">
                    <a:lumMod val="10000"/>
                  </a:schemeClr>
                </a:solidFill>
              </a:rPr>
              <a:t>Pam </a:t>
            </a:r>
            <a:r>
              <a:rPr lang="en-US" b="1" dirty="0" err="1" smtClean="0">
                <a:solidFill>
                  <a:schemeClr val="tx2">
                    <a:lumMod val="10000"/>
                  </a:schemeClr>
                </a:solidFill>
              </a:rPr>
              <a:t>Zipse</a:t>
            </a:r>
            <a:r>
              <a:rPr lang="en-US" b="1" dirty="0" smtClean="0">
                <a:solidFill>
                  <a:schemeClr val="tx2">
                    <a:lumMod val="10000"/>
                  </a:schemeClr>
                </a:solidFill>
              </a:rPr>
              <a:t>, CTE</a:t>
            </a:r>
          </a:p>
          <a:p>
            <a:pPr algn="r"/>
            <a:r>
              <a:rPr lang="en-US" b="1" dirty="0" smtClean="0">
                <a:solidFill>
                  <a:schemeClr val="tx2">
                    <a:lumMod val="10000"/>
                  </a:schemeClr>
                </a:solidFill>
              </a:rPr>
              <a:t>Rutgers University, SEBS, Urban Forestry Program </a:t>
            </a:r>
            <a:endParaRPr lang="en-US" b="1" dirty="0">
              <a:solidFill>
                <a:schemeClr val="tx2">
                  <a:lumMod val="10000"/>
                </a:schemeClr>
              </a:solidFill>
            </a:endParaRPr>
          </a:p>
        </p:txBody>
      </p:sp>
    </p:spTree>
    <p:extLst>
      <p:ext uri="{BB962C8B-B14F-4D97-AF65-F5344CB8AC3E}">
        <p14:creationId xmlns:p14="http://schemas.microsoft.com/office/powerpoint/2010/main" val="1115200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rPr>
              <a:t>Group participation!</a:t>
            </a:r>
          </a:p>
          <a:p>
            <a:pPr lvl="3"/>
            <a:endParaRPr lang="en-US" sz="2200" dirty="0" smtClean="0">
              <a:solidFill>
                <a:schemeClr val="tx1"/>
              </a:solidFill>
            </a:endParaRPr>
          </a:p>
          <a:p>
            <a:r>
              <a:rPr lang="en-US" sz="2800" dirty="0" smtClean="0">
                <a:solidFill>
                  <a:schemeClr val="tx1"/>
                </a:solidFill>
              </a:rPr>
              <a:t>Use your cell phones to text us answers to poll questions throughout the course.</a:t>
            </a:r>
          </a:p>
          <a:p>
            <a:pPr lvl="3"/>
            <a:endParaRPr lang="en-US" sz="2200" dirty="0" smtClean="0">
              <a:solidFill>
                <a:schemeClr val="tx1"/>
              </a:solidFill>
            </a:endParaRPr>
          </a:p>
          <a:p>
            <a:r>
              <a:rPr lang="en-US" sz="2800" dirty="0" smtClean="0">
                <a:solidFill>
                  <a:schemeClr val="tx1"/>
                </a:solidFill>
              </a:rPr>
              <a:t>Standard text messaging rates apply.</a:t>
            </a:r>
          </a:p>
          <a:p>
            <a:pPr lvl="3"/>
            <a:endParaRPr lang="en-US" sz="2200" dirty="0" smtClean="0">
              <a:solidFill>
                <a:schemeClr val="tx1"/>
              </a:solidFill>
            </a:endParaRPr>
          </a:p>
          <a:p>
            <a:r>
              <a:rPr lang="en-US" sz="2800" dirty="0" smtClean="0">
                <a:solidFill>
                  <a:schemeClr val="tx1"/>
                </a:solidFill>
              </a:rPr>
              <a:t>Number of polls..</a:t>
            </a:r>
            <a:endParaRPr lang="en-US" sz="2800" dirty="0">
              <a:solidFill>
                <a:schemeClr val="tx1"/>
              </a:solidFill>
            </a:endParaRPr>
          </a:p>
        </p:txBody>
      </p:sp>
    </p:spTree>
    <p:extLst>
      <p:ext uri="{BB962C8B-B14F-4D97-AF65-F5344CB8AC3E}">
        <p14:creationId xmlns:p14="http://schemas.microsoft.com/office/powerpoint/2010/main" val="2567641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7620000" cy="428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191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483158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760750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inventory?</a:t>
            </a:r>
            <a:endParaRPr lang="en-US" dirty="0"/>
          </a:p>
        </p:txBody>
      </p:sp>
      <p:sp>
        <p:nvSpPr>
          <p:cNvPr id="3" name="Content Placeholder 2"/>
          <p:cNvSpPr>
            <a:spLocks noGrp="1"/>
          </p:cNvSpPr>
          <p:nvPr>
            <p:ph idx="1"/>
          </p:nvPr>
        </p:nvSpPr>
        <p:spPr>
          <a:xfrm>
            <a:off x="0" y="4876800"/>
            <a:ext cx="8420100" cy="4800600"/>
          </a:xfrm>
        </p:spPr>
        <p:txBody>
          <a:bodyPr/>
          <a:lstStyle/>
          <a:p>
            <a:r>
              <a:rPr lang="en-US" dirty="0" smtClean="0">
                <a:solidFill>
                  <a:schemeClr val="tx1"/>
                </a:solidFill>
              </a:rPr>
              <a:t>Counts and measures</a:t>
            </a:r>
          </a:p>
          <a:p>
            <a:r>
              <a:rPr lang="en-US" dirty="0" smtClean="0"/>
              <a:t>A base platform to inform management choices</a:t>
            </a:r>
          </a:p>
          <a:p>
            <a:r>
              <a:rPr lang="en-US" dirty="0" smtClean="0">
                <a:solidFill>
                  <a:schemeClr val="tx1"/>
                </a:solidFill>
              </a:rPr>
              <a:t>A tool from which to track performance of components and a total system of many parts</a:t>
            </a:r>
          </a:p>
          <a:p>
            <a:r>
              <a:rPr lang="en-US" dirty="0" smtClean="0"/>
              <a:t>Tracking sales/quality/longevity in the grocery store</a:t>
            </a:r>
            <a:endParaRPr lang="en-US" dirty="0">
              <a:solidFill>
                <a:schemeClr val="tx1"/>
              </a:solidFill>
            </a:endParaRPr>
          </a:p>
        </p:txBody>
      </p:sp>
      <p:pic>
        <p:nvPicPr>
          <p:cNvPr id="5" name="Picture 4" descr="only_almost_d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6344856" cy="348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676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inventory?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If you remember THREE things:</a:t>
            </a:r>
          </a:p>
          <a:p>
            <a:endParaRPr lang="en-US" dirty="0"/>
          </a:p>
          <a:p>
            <a:pPr marL="571500" indent="-457200">
              <a:buFont typeface="+mj-lt"/>
              <a:buAutoNum type="arabicPeriod"/>
            </a:pPr>
            <a:r>
              <a:rPr lang="en-US" dirty="0" smtClean="0">
                <a:solidFill>
                  <a:schemeClr val="tx1"/>
                </a:solidFill>
              </a:rPr>
              <a:t>Keep it simple.  For specific new questions, go back for details as they come.</a:t>
            </a:r>
          </a:p>
          <a:p>
            <a:pPr marL="571500" indent="-457200">
              <a:buFont typeface="+mj-lt"/>
              <a:buAutoNum type="arabicPeriod"/>
            </a:pPr>
            <a:endParaRPr lang="en-US" dirty="0"/>
          </a:p>
          <a:p>
            <a:pPr marL="571500" indent="-457200">
              <a:buFont typeface="+mj-lt"/>
              <a:buAutoNum type="arabicPeriod"/>
            </a:pPr>
            <a:r>
              <a:rPr lang="en-US" dirty="0" smtClean="0">
                <a:solidFill>
                  <a:schemeClr val="tx1"/>
                </a:solidFill>
              </a:rPr>
              <a:t>It’s only data; it is not management in itself</a:t>
            </a:r>
          </a:p>
          <a:p>
            <a:pPr marL="571500" indent="-457200">
              <a:buFont typeface="+mj-lt"/>
              <a:buAutoNum type="arabicPeriod"/>
            </a:pPr>
            <a:endParaRPr lang="en-US" dirty="0"/>
          </a:p>
          <a:p>
            <a:pPr marL="571500" indent="-457200">
              <a:buFont typeface="+mj-lt"/>
              <a:buAutoNum type="arabicPeriod"/>
            </a:pPr>
            <a:r>
              <a:rPr lang="en-US" dirty="0" smtClean="0">
                <a:solidFill>
                  <a:schemeClr val="tx1"/>
                </a:solidFill>
              </a:rPr>
              <a:t>It is a slice in time, so return periods of same data allows for analysis on changes and progress….yup you do this periodically, so keep it simple (#1)</a:t>
            </a:r>
          </a:p>
          <a:p>
            <a:pPr marL="571500" indent="-457200">
              <a:buFont typeface="+mj-lt"/>
              <a:buAutoNum type="arabicPeriod"/>
            </a:pPr>
            <a:r>
              <a:rPr lang="en-US" dirty="0" smtClean="0"/>
              <a:t>Ok, so there are 4,  counts and observations in graphs or charts represent clouds, not points once we start using data for management….</a:t>
            </a:r>
            <a:r>
              <a:rPr lang="en-US" dirty="0" smtClean="0">
                <a:solidFill>
                  <a:srgbClr val="FF0000"/>
                </a:solidFill>
              </a:rPr>
              <a:t>there is ALWAYS variability</a:t>
            </a:r>
          </a:p>
          <a:p>
            <a:pPr marL="571500" indent="-457200">
              <a:buFont typeface="+mj-lt"/>
              <a:buAutoNum type="arabicPeriod"/>
            </a:pPr>
            <a:r>
              <a:rPr lang="en-US" dirty="0" smtClean="0"/>
              <a:t>Oops there are 5,  </a:t>
            </a:r>
            <a:r>
              <a:rPr lang="en-US" dirty="0" smtClean="0">
                <a:solidFill>
                  <a:srgbClr val="FF0000"/>
                </a:solidFill>
              </a:rPr>
              <a:t>DO NOT </a:t>
            </a:r>
            <a:r>
              <a:rPr lang="en-US" dirty="0" smtClean="0"/>
              <a:t>fall into a trap of measuring beyond your ability to manage….a false sense of precision versus management inference ability</a:t>
            </a:r>
          </a:p>
          <a:p>
            <a:pPr marL="571500" indent="-457200">
              <a:buFont typeface="+mj-lt"/>
              <a:buAutoNum type="arabicPeriod"/>
            </a:pPr>
            <a:r>
              <a:rPr lang="en-US" dirty="0" smtClean="0"/>
              <a:t>Shoot darn heck…..remember also to…….</a:t>
            </a:r>
            <a:endParaRPr lang="en-US" dirty="0"/>
          </a:p>
        </p:txBody>
      </p:sp>
    </p:spTree>
    <p:extLst>
      <p:ext uri="{BB962C8B-B14F-4D97-AF65-F5344CB8AC3E}">
        <p14:creationId xmlns:p14="http://schemas.microsoft.com/office/powerpoint/2010/main" val="816352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a:t>
            </a:r>
            <a:r>
              <a:rPr lang="en-US" dirty="0" err="1" smtClean="0"/>
              <a:t>i</a:t>
            </a:r>
            <a:r>
              <a:rPr lang="en-US" dirty="0" smtClean="0"/>
              <a:t>-Tree…</a:t>
            </a:r>
            <a:endParaRPr lang="en-US" dirty="0"/>
          </a:p>
        </p:txBody>
      </p:sp>
      <p:sp>
        <p:nvSpPr>
          <p:cNvPr id="3" name="Content Placeholder 2"/>
          <p:cNvSpPr>
            <a:spLocks noGrp="1"/>
          </p:cNvSpPr>
          <p:nvPr>
            <p:ph idx="1"/>
          </p:nvPr>
        </p:nvSpPr>
        <p:spPr/>
        <p:txBody>
          <a:bodyPr>
            <a:normAutofit/>
          </a:bodyPr>
          <a:lstStyle/>
          <a:p>
            <a:r>
              <a:rPr lang="en-US" dirty="0" err="1" smtClean="0"/>
              <a:t>i</a:t>
            </a:r>
            <a:r>
              <a:rPr lang="en-US" dirty="0" smtClean="0"/>
              <a:t>-Tree enables basic graphic communication on some inventory demographic questions</a:t>
            </a:r>
          </a:p>
          <a:p>
            <a:r>
              <a:rPr lang="en-US" dirty="0" smtClean="0">
                <a:solidFill>
                  <a:schemeClr val="tx1"/>
                </a:solidFill>
              </a:rPr>
              <a:t>As a forest service product, there is the ability to suggest an authority behind your statements based on the data analysis</a:t>
            </a:r>
          </a:p>
          <a:p>
            <a:endParaRPr lang="en-US" dirty="0"/>
          </a:p>
          <a:p>
            <a:r>
              <a:rPr lang="en-US" dirty="0" smtClean="0">
                <a:solidFill>
                  <a:schemeClr val="tx1"/>
                </a:solidFill>
              </a:rPr>
              <a:t>The suite of tools is meant to be helpful for communities in decision-support and advocacy/planning</a:t>
            </a:r>
          </a:p>
          <a:p>
            <a:r>
              <a:rPr lang="en-US" dirty="0" err="1" smtClean="0"/>
              <a:t>i</a:t>
            </a:r>
            <a:r>
              <a:rPr lang="en-US" dirty="0" smtClean="0"/>
              <a:t>-Tree IS NOT management software (which rests on the same inventory foundation)</a:t>
            </a:r>
          </a:p>
          <a:p>
            <a:r>
              <a:rPr lang="en-US" dirty="0" err="1" smtClean="0">
                <a:solidFill>
                  <a:schemeClr val="tx1"/>
                </a:solidFill>
              </a:rPr>
              <a:t>i</a:t>
            </a:r>
            <a:r>
              <a:rPr lang="en-US" dirty="0" smtClean="0">
                <a:solidFill>
                  <a:schemeClr val="tx1"/>
                </a:solidFill>
              </a:rPr>
              <a:t>-Tree forces a uniform data stream for the USFS (or your loca</a:t>
            </a:r>
            <a:r>
              <a:rPr lang="en-US" dirty="0" smtClean="0"/>
              <a:t>l Land </a:t>
            </a:r>
            <a:r>
              <a:rPr lang="en-US" smtClean="0"/>
              <a:t>Grant university) </a:t>
            </a:r>
            <a:r>
              <a:rPr lang="en-US" smtClean="0">
                <a:solidFill>
                  <a:schemeClr val="tx1"/>
                </a:solidFill>
              </a:rPr>
              <a:t>to </a:t>
            </a:r>
            <a:r>
              <a:rPr lang="en-US" dirty="0" smtClean="0">
                <a:solidFill>
                  <a:schemeClr val="tx1"/>
                </a:solidFill>
              </a:rPr>
              <a:t>vacuum into larger regional data sets and analyses through data sharing</a:t>
            </a:r>
          </a:p>
        </p:txBody>
      </p:sp>
    </p:spTree>
    <p:extLst>
      <p:ext uri="{BB962C8B-B14F-4D97-AF65-F5344CB8AC3E}">
        <p14:creationId xmlns:p14="http://schemas.microsoft.com/office/powerpoint/2010/main" val="1002123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a:t>
            </a:r>
            <a:r>
              <a:rPr lang="en-US" dirty="0" err="1" smtClean="0"/>
              <a:t>i</a:t>
            </a:r>
            <a:r>
              <a:rPr lang="en-US" dirty="0" smtClean="0"/>
              <a:t>-Tree…</a:t>
            </a:r>
            <a:endParaRPr lang="en-US" dirty="0"/>
          </a:p>
        </p:txBody>
      </p:sp>
      <p:sp>
        <p:nvSpPr>
          <p:cNvPr id="3" name="Content Placeholder 2"/>
          <p:cNvSpPr>
            <a:spLocks noGrp="1"/>
          </p:cNvSpPr>
          <p:nvPr>
            <p:ph idx="1"/>
          </p:nvPr>
        </p:nvSpPr>
        <p:spPr/>
        <p:txBody>
          <a:bodyPr>
            <a:normAutofit/>
          </a:bodyPr>
          <a:lstStyle/>
          <a:p>
            <a:r>
              <a:rPr lang="en-US" dirty="0"/>
              <a:t>It has been suggested its early role for communities is as a sales tool, for some of the inventory-base applets</a:t>
            </a:r>
          </a:p>
          <a:p>
            <a:r>
              <a:rPr lang="en-US" dirty="0"/>
              <a:t>The storm applet enables FEMA-base accepted emergency management preparedness</a:t>
            </a:r>
          </a:p>
          <a:p>
            <a:endParaRPr lang="en-US" dirty="0"/>
          </a:p>
          <a:p>
            <a:r>
              <a:rPr lang="en-US" dirty="0"/>
              <a:t>It is ultimately a series of </a:t>
            </a:r>
            <a:r>
              <a:rPr lang="en-US" i="1" dirty="0"/>
              <a:t>a la carte </a:t>
            </a:r>
            <a:r>
              <a:rPr lang="en-US" dirty="0"/>
              <a:t>black-box analyses with many underlying assumptions, which can be challenged in the model and in your data quality</a:t>
            </a:r>
          </a:p>
          <a:p>
            <a:endParaRPr lang="en-US" dirty="0"/>
          </a:p>
          <a:p>
            <a:r>
              <a:rPr lang="en-US" dirty="0"/>
              <a:t>For consultants and vigorous volunteers, the modelling can be very helpful, but you need to challenge the assumptions before blindly endorsing model </a:t>
            </a:r>
            <a:r>
              <a:rPr lang="en-US" dirty="0" smtClean="0"/>
              <a:t>outputs</a:t>
            </a:r>
            <a:endParaRPr lang="en-US" dirty="0"/>
          </a:p>
        </p:txBody>
      </p:sp>
    </p:spTree>
    <p:extLst>
      <p:ext uri="{BB962C8B-B14F-4D97-AF65-F5344CB8AC3E}">
        <p14:creationId xmlns:p14="http://schemas.microsoft.com/office/powerpoint/2010/main" val="3320613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Things to come…</a:t>
            </a:r>
            <a:endParaRPr lang="en-US" dirty="0"/>
          </a:p>
        </p:txBody>
      </p:sp>
      <p:sp>
        <p:nvSpPr>
          <p:cNvPr id="4" name="Content Placeholder 3"/>
          <p:cNvSpPr>
            <a:spLocks noGrp="1"/>
          </p:cNvSpPr>
          <p:nvPr>
            <p:ph idx="1"/>
          </p:nvPr>
        </p:nvSpPr>
        <p:spPr/>
        <p:txBody>
          <a:bodyPr/>
          <a:lstStyle/>
          <a:p>
            <a:r>
              <a:rPr lang="en-US" sz="2800" dirty="0" smtClean="0">
                <a:solidFill>
                  <a:schemeClr val="tx1"/>
                </a:solidFill>
              </a:rPr>
              <a:t>Web site</a:t>
            </a:r>
          </a:p>
          <a:p>
            <a:r>
              <a:rPr lang="en-US" sz="2800" dirty="0" smtClean="0"/>
              <a:t>Web</a:t>
            </a:r>
            <a:r>
              <a:rPr lang="en-US" sz="2800" dirty="0" smtClean="0">
                <a:solidFill>
                  <a:schemeClr val="tx1"/>
                </a:solidFill>
              </a:rPr>
              <a:t> casts</a:t>
            </a:r>
          </a:p>
          <a:p>
            <a:r>
              <a:rPr lang="en-US" sz="2800" dirty="0" smtClean="0">
                <a:solidFill>
                  <a:schemeClr val="tx1"/>
                </a:solidFill>
              </a:rPr>
              <a:t>Information and links</a:t>
            </a:r>
          </a:p>
          <a:p>
            <a:r>
              <a:rPr lang="en-US" sz="2800" dirty="0" smtClean="0">
                <a:solidFill>
                  <a:schemeClr val="tx1"/>
                </a:solidFill>
              </a:rPr>
              <a:t>Partnerships and sharing information</a:t>
            </a:r>
          </a:p>
          <a:p>
            <a:r>
              <a:rPr lang="en-US" sz="2800" dirty="0" smtClean="0">
                <a:solidFill>
                  <a:schemeClr val="tx1"/>
                </a:solidFill>
              </a:rPr>
              <a:t>Your participation…</a:t>
            </a:r>
          </a:p>
          <a:p>
            <a:pPr lvl="1"/>
            <a:r>
              <a:rPr lang="en-US" sz="2400" dirty="0" smtClean="0">
                <a:solidFill>
                  <a:schemeClr val="tx1"/>
                </a:solidFill>
              </a:rPr>
              <a:t>EAB Risk Map</a:t>
            </a:r>
          </a:p>
          <a:p>
            <a:pPr lvl="1"/>
            <a:r>
              <a:rPr lang="en-US" sz="2400" dirty="0" err="1" smtClean="0">
                <a:solidFill>
                  <a:schemeClr val="tx1"/>
                </a:solidFill>
              </a:rPr>
              <a:t>i</a:t>
            </a:r>
            <a:r>
              <a:rPr lang="en-US" sz="2400" dirty="0" smtClean="0">
                <a:solidFill>
                  <a:schemeClr val="tx1"/>
                </a:solidFill>
              </a:rPr>
              <a:t>-Tree Storm</a:t>
            </a:r>
          </a:p>
          <a:p>
            <a:endParaRPr lang="en-US" dirty="0"/>
          </a:p>
        </p:txBody>
      </p:sp>
    </p:spTree>
    <p:extLst>
      <p:ext uri="{BB962C8B-B14F-4D97-AF65-F5344CB8AC3E}">
        <p14:creationId xmlns:p14="http://schemas.microsoft.com/office/powerpoint/2010/main" val="4063916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get started!</a:t>
            </a:r>
            <a:endParaRPr lang="en-US" dirty="0"/>
          </a:p>
        </p:txBody>
      </p:sp>
      <p:sp>
        <p:nvSpPr>
          <p:cNvPr id="4" name="Content Placeholder 3"/>
          <p:cNvSpPr>
            <a:spLocks noGrp="1"/>
          </p:cNvSpPr>
          <p:nvPr>
            <p:ph idx="1"/>
          </p:nvPr>
        </p:nvSpPr>
        <p:spPr/>
        <p:txBody>
          <a:bodyPr>
            <a:normAutofit/>
          </a:bodyPr>
          <a:lstStyle/>
          <a:p>
            <a:pPr marL="114300" indent="0">
              <a:buNone/>
            </a:pPr>
            <a:r>
              <a:rPr lang="en-US" sz="7200" dirty="0" smtClean="0">
                <a:solidFill>
                  <a:schemeClr val="tx1"/>
                </a:solidFill>
              </a:rPr>
              <a:t>Human Histogram…</a:t>
            </a:r>
            <a:endParaRPr lang="en-US" sz="7200" dirty="0">
              <a:solidFill>
                <a:schemeClr val="tx1"/>
              </a:solidFill>
            </a:endParaRPr>
          </a:p>
        </p:txBody>
      </p:sp>
    </p:spTree>
    <p:extLst>
      <p:ext uri="{BB962C8B-B14F-4D97-AF65-F5344CB8AC3E}">
        <p14:creationId xmlns:p14="http://schemas.microsoft.com/office/powerpoint/2010/main" val="3767346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304800" y="1676400"/>
            <a:ext cx="8229600" cy="3962401"/>
          </a:xfrm>
        </p:spPr>
        <p:txBody>
          <a:bodyPr/>
          <a:lstStyle/>
          <a:p>
            <a:r>
              <a:rPr lang="en-US" sz="2400" dirty="0" smtClean="0">
                <a:solidFill>
                  <a:schemeClr val="tx2">
                    <a:lumMod val="10000"/>
                  </a:schemeClr>
                </a:solidFill>
              </a:rPr>
              <a:t>The Inventory Training &amp; </a:t>
            </a:r>
            <a:r>
              <a:rPr lang="en-US" sz="2400" dirty="0" err="1" smtClean="0">
                <a:solidFill>
                  <a:schemeClr val="tx2">
                    <a:lumMod val="10000"/>
                  </a:schemeClr>
                </a:solidFill>
              </a:rPr>
              <a:t>i</a:t>
            </a:r>
            <a:r>
              <a:rPr lang="en-US" sz="2400" dirty="0" smtClean="0">
                <a:solidFill>
                  <a:schemeClr val="tx2">
                    <a:lumMod val="10000"/>
                  </a:schemeClr>
                </a:solidFill>
              </a:rPr>
              <a:t>-Tree program was developed to address the need identified by the membership of the NJ Shade Tree Federation</a:t>
            </a:r>
          </a:p>
          <a:p>
            <a:r>
              <a:rPr lang="en-US" sz="2400" dirty="0" smtClean="0">
                <a:solidFill>
                  <a:schemeClr val="tx2">
                    <a:lumMod val="10000"/>
                  </a:schemeClr>
                </a:solidFill>
              </a:rPr>
              <a:t>The program was developed through a partnership between the NJ Shade Tree Federation, The NJ DEP Community Forestry Program, and Rutgers University.</a:t>
            </a:r>
          </a:p>
          <a:p>
            <a:r>
              <a:rPr lang="en-US" sz="2400" dirty="0" smtClean="0">
                <a:solidFill>
                  <a:schemeClr val="tx2">
                    <a:lumMod val="10000"/>
                  </a:schemeClr>
                </a:solidFill>
              </a:rPr>
              <a:t>Thank you for participating in this exciting new program!</a:t>
            </a:r>
          </a:p>
          <a:p>
            <a:endParaRPr lang="en-US" dirty="0" smtClean="0"/>
          </a:p>
          <a:p>
            <a:pPr marL="114300" indent="0">
              <a:buNone/>
            </a:pPr>
            <a:endParaRPr lang="en-US" dirty="0" smtClean="0"/>
          </a:p>
          <a:p>
            <a:endParaRPr lang="en-US" dirty="0"/>
          </a:p>
        </p:txBody>
      </p:sp>
      <p:pic>
        <p:nvPicPr>
          <p:cNvPr id="5" name="Picture 4" descr="forestry"/>
          <p:cNvPicPr>
            <a:picLocks noChangeAspect="1" noChangeArrowheads="1"/>
          </p:cNvPicPr>
          <p:nvPr/>
        </p:nvPicPr>
        <p:blipFill>
          <a:blip r:embed="rId2" cstate="print">
            <a:clrChange>
              <a:clrFrom>
                <a:srgbClr val="C7A829"/>
              </a:clrFrom>
              <a:clrTo>
                <a:srgbClr val="C7A829">
                  <a:alpha val="0"/>
                </a:srgbClr>
              </a:clrTo>
            </a:clrChange>
            <a:extLst>
              <a:ext uri="{28A0092B-C50C-407E-A947-70E740481C1C}">
                <a14:useLocalDpi xmlns:a14="http://schemas.microsoft.com/office/drawing/2010/main" val="0"/>
              </a:ext>
            </a:extLst>
          </a:blip>
          <a:srcRect/>
          <a:stretch>
            <a:fillRect/>
          </a:stretch>
        </p:blipFill>
        <p:spPr bwMode="auto">
          <a:xfrm>
            <a:off x="4648200" y="5340664"/>
            <a:ext cx="1225530" cy="1302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ep"/>
          <p:cNvPicPr>
            <a:picLocks noChangeAspect="1" noChangeArrowheads="1"/>
          </p:cNvPicPr>
          <p:nvPr/>
        </p:nvPicPr>
        <p:blipFill>
          <a:blip r:embed="rId3" cstate="print">
            <a:clrChange>
              <a:clrFrom>
                <a:srgbClr val="C7A829"/>
              </a:clrFrom>
              <a:clrTo>
                <a:srgbClr val="C7A829">
                  <a:alpha val="0"/>
                </a:srgbClr>
              </a:clrTo>
            </a:clrChange>
            <a:extLst>
              <a:ext uri="{28A0092B-C50C-407E-A947-70E740481C1C}">
                <a14:useLocalDpi xmlns:a14="http://schemas.microsoft.com/office/drawing/2010/main" val="0"/>
              </a:ext>
            </a:extLst>
          </a:blip>
          <a:srcRect/>
          <a:stretch>
            <a:fillRect/>
          </a:stretch>
        </p:blipFill>
        <p:spPr bwMode="auto">
          <a:xfrm>
            <a:off x="3200400" y="5340664"/>
            <a:ext cx="1311930" cy="13300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pam\NJ SHADE TREE FEDERATION\Continuing Education\Files from Donna\NJ Shade Tree Federation Logo.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1" y="5320170"/>
            <a:ext cx="1515848" cy="13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RU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5579379"/>
            <a:ext cx="2286000" cy="99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101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fontScale="92500"/>
          </a:bodyPr>
          <a:lstStyle/>
          <a:p>
            <a:r>
              <a:rPr lang="en-US" sz="2400" dirty="0" smtClean="0">
                <a:solidFill>
                  <a:schemeClr val="tx1"/>
                </a:solidFill>
              </a:rPr>
              <a:t>This program is intended to prepare participants to design and conduct a volunteer municipal street tree inventory.</a:t>
            </a:r>
          </a:p>
          <a:p>
            <a:pPr marL="411480" lvl="1" indent="0">
              <a:buNone/>
            </a:pPr>
            <a:endParaRPr lang="en-US" dirty="0" smtClean="0">
              <a:solidFill>
                <a:schemeClr val="tx1"/>
              </a:solidFill>
            </a:endParaRPr>
          </a:p>
          <a:p>
            <a:r>
              <a:rPr lang="en-US" sz="2400" dirty="0" smtClean="0">
                <a:solidFill>
                  <a:schemeClr val="tx1"/>
                </a:solidFill>
              </a:rPr>
              <a:t>We will stress the need to understand the data you are collecting and what it means to your inventory.</a:t>
            </a:r>
          </a:p>
          <a:p>
            <a:pPr marL="411480" lvl="1" indent="0">
              <a:buNone/>
            </a:pPr>
            <a:endParaRPr lang="en-US" dirty="0" smtClean="0">
              <a:solidFill>
                <a:schemeClr val="tx1"/>
              </a:solidFill>
            </a:endParaRPr>
          </a:p>
          <a:p>
            <a:r>
              <a:rPr lang="en-US" sz="2400" dirty="0" smtClean="0">
                <a:solidFill>
                  <a:schemeClr val="tx1"/>
                </a:solidFill>
              </a:rPr>
              <a:t>We will stress the need to be reasonable and realistic about the data you plan to collect, and the importance of knowing what each piece of data collected will be used for.</a:t>
            </a:r>
          </a:p>
          <a:p>
            <a:pPr marL="411480" lvl="1" indent="0">
              <a:buNone/>
            </a:pPr>
            <a:endParaRPr lang="en-US" dirty="0" smtClean="0">
              <a:solidFill>
                <a:schemeClr val="tx1"/>
              </a:solidFill>
            </a:endParaRPr>
          </a:p>
          <a:p>
            <a:r>
              <a:rPr lang="en-US" sz="2400" dirty="0" smtClean="0">
                <a:solidFill>
                  <a:schemeClr val="tx1"/>
                </a:solidFill>
              </a:rPr>
              <a:t>We will discuss the uses and limitations of </a:t>
            </a:r>
            <a:r>
              <a:rPr lang="en-US" sz="2400" dirty="0" err="1" smtClean="0">
                <a:solidFill>
                  <a:schemeClr val="tx1"/>
                </a:solidFill>
              </a:rPr>
              <a:t>i</a:t>
            </a:r>
            <a:r>
              <a:rPr lang="en-US" sz="2400" dirty="0" smtClean="0">
                <a:solidFill>
                  <a:schemeClr val="tx1"/>
                </a:solidFill>
              </a:rPr>
              <a:t>-Tree, and how to design your inventory to be compatible. </a:t>
            </a:r>
            <a:endParaRPr lang="en-US" sz="2400" dirty="0">
              <a:solidFill>
                <a:schemeClr val="tx1"/>
              </a:solidFill>
            </a:endParaRPr>
          </a:p>
        </p:txBody>
      </p:sp>
    </p:spTree>
    <p:extLst>
      <p:ext uri="{BB962C8B-B14F-4D97-AF65-F5344CB8AC3E}">
        <p14:creationId xmlns:p14="http://schemas.microsoft.com/office/powerpoint/2010/main" val="1169767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solidFill>
                  <a:schemeClr val="tx1"/>
                </a:solidFill>
              </a:rPr>
              <a:t>We will be filming for the purpose of creating </a:t>
            </a:r>
            <a:r>
              <a:rPr lang="en-US" dirty="0" smtClean="0"/>
              <a:t>web</a:t>
            </a:r>
            <a:r>
              <a:rPr lang="en-US" dirty="0" smtClean="0">
                <a:solidFill>
                  <a:schemeClr val="tx1"/>
                </a:solidFill>
              </a:rPr>
              <a:t> casts that you can refer back to later.</a:t>
            </a:r>
          </a:p>
          <a:p>
            <a:pPr marL="411480" lvl="1" indent="0">
              <a:buNone/>
            </a:pPr>
            <a:endParaRPr lang="en-US" dirty="0" smtClean="0">
              <a:solidFill>
                <a:schemeClr val="tx1"/>
              </a:solidFill>
            </a:endParaRPr>
          </a:p>
          <a:p>
            <a:r>
              <a:rPr lang="en-US" dirty="0" smtClean="0">
                <a:solidFill>
                  <a:schemeClr val="tx1"/>
                </a:solidFill>
              </a:rPr>
              <a:t>Our intention is to focus the filming on the presenter and the slides, however we are likely to film some backs of heads and crowd shots, especially in the outdoor sessions.</a:t>
            </a:r>
          </a:p>
          <a:p>
            <a:pPr marL="411480" lvl="1" indent="0">
              <a:buNone/>
            </a:pPr>
            <a:endParaRPr lang="en-US" dirty="0" smtClean="0">
              <a:solidFill>
                <a:schemeClr val="tx1"/>
              </a:solidFill>
            </a:endParaRPr>
          </a:p>
          <a:p>
            <a:r>
              <a:rPr lang="en-US" dirty="0" smtClean="0">
                <a:solidFill>
                  <a:schemeClr val="tx1"/>
                </a:solidFill>
              </a:rPr>
              <a:t>If you have a specific objection to  being filmed, please let us know and we will do our best to avoid you.</a:t>
            </a:r>
          </a:p>
          <a:p>
            <a:endParaRPr lang="en-US" dirty="0"/>
          </a:p>
          <a:p>
            <a:r>
              <a:rPr lang="en-US" dirty="0" smtClean="0">
                <a:solidFill>
                  <a:schemeClr val="tx1"/>
                </a:solidFill>
              </a:rPr>
              <a:t>If you are filmed, you will be approached for consent to use the footage.</a:t>
            </a:r>
          </a:p>
          <a:p>
            <a:pPr marL="114300" indent="0">
              <a:buNone/>
            </a:pPr>
            <a:endParaRPr lang="en-US" dirty="0"/>
          </a:p>
        </p:txBody>
      </p:sp>
    </p:spTree>
    <p:extLst>
      <p:ext uri="{BB962C8B-B14F-4D97-AF65-F5344CB8AC3E}">
        <p14:creationId xmlns:p14="http://schemas.microsoft.com/office/powerpoint/2010/main" val="3396048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Dr. Jason </a:t>
            </a:r>
            <a:r>
              <a:rPr lang="en-US" dirty="0" err="1" smtClean="0">
                <a:solidFill>
                  <a:schemeClr val="tx1"/>
                </a:solidFill>
              </a:rPr>
              <a:t>Grabosky</a:t>
            </a:r>
            <a:r>
              <a:rPr lang="en-US" dirty="0" smtClean="0">
                <a:solidFill>
                  <a:schemeClr val="tx1"/>
                </a:solidFill>
              </a:rPr>
              <a:t>, Professor, Rutgers - Urban Forestry</a:t>
            </a:r>
          </a:p>
          <a:p>
            <a:r>
              <a:rPr lang="en-US" dirty="0" smtClean="0"/>
              <a:t>Pam </a:t>
            </a:r>
            <a:r>
              <a:rPr lang="en-US" dirty="0" err="1" smtClean="0"/>
              <a:t>Zipse</a:t>
            </a:r>
            <a:r>
              <a:rPr lang="en-US" dirty="0" smtClean="0"/>
              <a:t>, CTE # 426, Rutgers, Hometown Forests, LLC</a:t>
            </a:r>
          </a:p>
          <a:p>
            <a:pPr lvl="2"/>
            <a:endParaRPr lang="en-US" dirty="0" smtClean="0"/>
          </a:p>
          <a:p>
            <a:r>
              <a:rPr lang="en-US" dirty="0" smtClean="0">
                <a:solidFill>
                  <a:schemeClr val="tx1"/>
                </a:solidFill>
              </a:rPr>
              <a:t>Dr</a:t>
            </a:r>
            <a:r>
              <a:rPr lang="en-US" dirty="0" smtClean="0"/>
              <a:t>. Rebecca Jordan, Assoc. Professor, Rutgers – Citizen Science</a:t>
            </a:r>
          </a:p>
          <a:p>
            <a:r>
              <a:rPr lang="en-US" dirty="0" smtClean="0">
                <a:solidFill>
                  <a:schemeClr val="tx1"/>
                </a:solidFill>
              </a:rPr>
              <a:t>Dan Betz, Masters Student, Rutgers SEBS</a:t>
            </a:r>
          </a:p>
          <a:p>
            <a:r>
              <a:rPr lang="en-US" dirty="0" smtClean="0"/>
              <a:t>Dan Clark, PhD Student, Rutgers SEBS</a:t>
            </a:r>
          </a:p>
          <a:p>
            <a:r>
              <a:rPr lang="en-US" dirty="0" smtClean="0">
                <a:solidFill>
                  <a:schemeClr val="tx1"/>
                </a:solidFill>
              </a:rPr>
              <a:t>Amanda Sorensen, PhD Candidate, Rutgers SEBS</a:t>
            </a:r>
          </a:p>
          <a:p>
            <a:pPr lvl="2"/>
            <a:endParaRPr lang="en-US" dirty="0" smtClean="0">
              <a:solidFill>
                <a:schemeClr val="tx1"/>
              </a:solidFill>
            </a:endParaRPr>
          </a:p>
          <a:p>
            <a:r>
              <a:rPr lang="en-US" dirty="0" smtClean="0"/>
              <a:t>Lynn Fleming, Director/State Forester, State Forestry Services</a:t>
            </a:r>
          </a:p>
          <a:p>
            <a:r>
              <a:rPr lang="en-US" dirty="0" smtClean="0">
                <a:solidFill>
                  <a:schemeClr val="tx1"/>
                </a:solidFill>
              </a:rPr>
              <a:t>Alexander McCartney, Urban Forestry Coordinator, SFS</a:t>
            </a:r>
          </a:p>
          <a:p>
            <a:pPr lvl="2"/>
            <a:endParaRPr lang="en-US" dirty="0" smtClean="0">
              <a:solidFill>
                <a:schemeClr val="tx1"/>
              </a:solidFill>
            </a:endParaRPr>
          </a:p>
          <a:p>
            <a:r>
              <a:rPr lang="en-US" dirty="0" smtClean="0"/>
              <a:t>Wayne </a:t>
            </a:r>
            <a:r>
              <a:rPr lang="en-US" dirty="0" err="1" smtClean="0"/>
              <a:t>Dubin</a:t>
            </a:r>
            <a:r>
              <a:rPr lang="en-US" dirty="0" smtClean="0"/>
              <a:t>, NJ CTE #433, VP / Division Manager, Bartlett</a:t>
            </a:r>
          </a:p>
          <a:p>
            <a:r>
              <a:rPr lang="en-US" dirty="0" smtClean="0">
                <a:solidFill>
                  <a:schemeClr val="tx1"/>
                </a:solidFill>
              </a:rPr>
              <a:t>Jay Kaplan, NJ CTE # 587, Vegetation Manager, PSE&amp;G</a:t>
            </a:r>
            <a:endParaRPr lang="en-US" dirty="0">
              <a:solidFill>
                <a:schemeClr val="tx1"/>
              </a:solidFill>
            </a:endParaRPr>
          </a:p>
        </p:txBody>
      </p:sp>
    </p:spTree>
    <p:extLst>
      <p:ext uri="{BB962C8B-B14F-4D97-AF65-F5344CB8AC3E}">
        <p14:creationId xmlns:p14="http://schemas.microsoft.com/office/powerpoint/2010/main" val="4183230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solidFill>
                  <a:schemeClr val="tx1"/>
                </a:solidFill>
              </a:rPr>
              <a:t>All of you!</a:t>
            </a:r>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05691"/>
            <a:ext cx="3124200" cy="611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78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solidFill>
                  <a:schemeClr val="tx1"/>
                </a:solidFill>
              </a:rPr>
              <a:t>Inventory Teams …</a:t>
            </a:r>
          </a:p>
          <a:p>
            <a:endParaRPr lang="en-US" sz="2800" dirty="0">
              <a:solidFill>
                <a:schemeClr val="tx1"/>
              </a:solidFill>
            </a:endParaRPr>
          </a:p>
          <a:p>
            <a:r>
              <a:rPr lang="en-US" sz="2800" dirty="0" smtClean="0">
                <a:solidFill>
                  <a:schemeClr val="tx1"/>
                </a:solidFill>
              </a:rPr>
              <a:t>Look at your name badges and note the round stickers below your name.</a:t>
            </a:r>
          </a:p>
          <a:p>
            <a:pPr lvl="5"/>
            <a:endParaRPr lang="en-US" sz="2000" dirty="0" smtClean="0">
              <a:solidFill>
                <a:schemeClr val="tx1"/>
              </a:solidFill>
            </a:endParaRPr>
          </a:p>
          <a:p>
            <a:r>
              <a:rPr lang="en-US" sz="2800" dirty="0" smtClean="0">
                <a:solidFill>
                  <a:schemeClr val="tx1"/>
                </a:solidFill>
              </a:rPr>
              <a:t>The color of the sticker indicates your inventory team.  The first color is for today, the second is for tomorrow.</a:t>
            </a:r>
          </a:p>
          <a:p>
            <a:pPr lvl="5"/>
            <a:endParaRPr lang="en-US" sz="2000" dirty="0" smtClean="0">
              <a:solidFill>
                <a:schemeClr val="tx1"/>
              </a:solidFill>
            </a:endParaRPr>
          </a:p>
          <a:p>
            <a:r>
              <a:rPr lang="en-US" sz="2800" dirty="0" smtClean="0">
                <a:solidFill>
                  <a:schemeClr val="tx1"/>
                </a:solidFill>
              </a:rPr>
              <a:t>You will work with this team over the next two days.</a:t>
            </a:r>
          </a:p>
          <a:p>
            <a:pPr marL="114300" indent="0">
              <a:buNone/>
            </a:pPr>
            <a:endParaRPr lang="en-US" dirty="0"/>
          </a:p>
        </p:txBody>
      </p:sp>
    </p:spTree>
    <p:extLst>
      <p:ext uri="{BB962C8B-B14F-4D97-AF65-F5344CB8AC3E}">
        <p14:creationId xmlns:p14="http://schemas.microsoft.com/office/powerpoint/2010/main" val="3885350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tx1"/>
                </a:solidFill>
              </a:rPr>
              <a:t>Two days of inventory fun!</a:t>
            </a:r>
            <a:endParaRPr lang="en-US" sz="3200" dirty="0">
              <a:solidFill>
                <a:schemeClr val="tx1"/>
              </a:solidFill>
            </a:endParaRPr>
          </a:p>
        </p:txBody>
      </p:sp>
      <p:pic>
        <p:nvPicPr>
          <p:cNvPr id="4" name="Picture 2" descr="DSCN02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868601"/>
            <a:ext cx="3901282" cy="29257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4953000" y="2438400"/>
            <a:ext cx="2971800" cy="37861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50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rPr>
              <a:t>DBH</a:t>
            </a:r>
          </a:p>
          <a:p>
            <a:pPr lvl="2"/>
            <a:r>
              <a:rPr lang="en-US" sz="2400" dirty="0" smtClean="0"/>
              <a:t>Where is DBH on you?  Don’t Forget!</a:t>
            </a:r>
            <a:endParaRPr lang="en-US" sz="2400" dirty="0" smtClean="0">
              <a:solidFill>
                <a:schemeClr val="tx1"/>
              </a:solidFill>
            </a:endParaRPr>
          </a:p>
          <a:p>
            <a:r>
              <a:rPr lang="en-US" sz="2800" dirty="0" smtClean="0">
                <a:solidFill>
                  <a:schemeClr val="tx1"/>
                </a:solidFill>
              </a:rPr>
              <a:t>Folders</a:t>
            </a:r>
          </a:p>
          <a:p>
            <a:pPr lvl="2"/>
            <a:r>
              <a:rPr lang="en-US" sz="2400" dirty="0" smtClean="0"/>
              <a:t>data </a:t>
            </a:r>
            <a:r>
              <a:rPr lang="en-US" sz="2400" dirty="0"/>
              <a:t>sheets, species </a:t>
            </a:r>
            <a:r>
              <a:rPr lang="en-US" sz="2400" dirty="0" smtClean="0"/>
              <a:t>codes, notes</a:t>
            </a:r>
            <a:endParaRPr lang="en-US" sz="2400" dirty="0"/>
          </a:p>
          <a:p>
            <a:r>
              <a:rPr lang="en-US" sz="2800" dirty="0" smtClean="0">
                <a:solidFill>
                  <a:schemeClr val="tx1"/>
                </a:solidFill>
              </a:rPr>
              <a:t>Team Leader</a:t>
            </a:r>
          </a:p>
          <a:p>
            <a:pPr lvl="2"/>
            <a:r>
              <a:rPr lang="en-US" sz="2400" dirty="0"/>
              <a:t>Any volunteers???</a:t>
            </a:r>
          </a:p>
          <a:p>
            <a:r>
              <a:rPr lang="en-US" sz="2800" dirty="0" smtClean="0">
                <a:solidFill>
                  <a:schemeClr val="tx1"/>
                </a:solidFill>
              </a:rPr>
              <a:t>Inventory equipment</a:t>
            </a:r>
          </a:p>
          <a:p>
            <a:pPr lvl="2"/>
            <a:r>
              <a:rPr lang="en-US" sz="2400" dirty="0" smtClean="0"/>
              <a:t>Maps, Diameter </a:t>
            </a:r>
            <a:r>
              <a:rPr lang="en-US" sz="2400" dirty="0"/>
              <a:t>tape, Biltmore stick, creative alternatives…</a:t>
            </a:r>
          </a:p>
          <a:p>
            <a:r>
              <a:rPr lang="en-US" sz="2800" dirty="0" smtClean="0">
                <a:solidFill>
                  <a:schemeClr val="tx1"/>
                </a:solidFill>
              </a:rPr>
              <a:t>Poll Everywhere…</a:t>
            </a:r>
            <a:endParaRPr lang="en-US" sz="2800" dirty="0">
              <a:solidFill>
                <a:schemeClr val="tx1"/>
              </a:solidFill>
            </a:endParaRPr>
          </a:p>
        </p:txBody>
      </p:sp>
    </p:spTree>
    <p:extLst>
      <p:ext uri="{BB962C8B-B14F-4D97-AF65-F5344CB8AC3E}">
        <p14:creationId xmlns:p14="http://schemas.microsoft.com/office/powerpoint/2010/main" val="735115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a818c296-1d7a-47ba-9798-992797fb1e58"/>
  <p:tag name="__PE_ORIG_SIZE" val="500"/>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POLL_EMBED_ID" val="b7a70aef-de6e-40e5-b7ae-2514f3cae333"/>
  <p:tag name="__PE_ORIG_SIZE" val="500"/>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2106</TotalTime>
  <Words>897</Words>
  <Application>Microsoft Office PowerPoint</Application>
  <PresentationFormat>On-screen Show (4:3)</PresentationFormat>
  <Paragraphs>114</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Inventory Training  &amp;  i-Tree</vt:lpstr>
      <vt:lpstr>Welcome</vt:lpstr>
      <vt:lpstr>Welcome</vt:lpstr>
      <vt:lpstr>Welcome</vt:lpstr>
      <vt:lpstr>Introductions</vt:lpstr>
      <vt:lpstr>Introductions</vt:lpstr>
      <vt:lpstr>Introductions</vt:lpstr>
      <vt:lpstr>Agenda</vt:lpstr>
      <vt:lpstr>Getting Started</vt:lpstr>
      <vt:lpstr>Poll Everywhere</vt:lpstr>
      <vt:lpstr>Poll Everywhere</vt:lpstr>
      <vt:lpstr>PowerPoint Presentation</vt:lpstr>
      <vt:lpstr>PowerPoint Presentation</vt:lpstr>
      <vt:lpstr>What is an inventory?</vt:lpstr>
      <vt:lpstr>What is an inventory?</vt:lpstr>
      <vt:lpstr>The role of i-Tree…</vt:lpstr>
      <vt:lpstr>The role of i-Tree…</vt:lpstr>
      <vt:lpstr>Things to come…</vt:lpstr>
      <vt:lpstr>Lets get started!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Pam Zipse</dc:creator>
  <cp:lastModifiedBy>zipse</cp:lastModifiedBy>
  <cp:revision>49</cp:revision>
  <cp:lastPrinted>2014-10-01T12:02:27Z</cp:lastPrinted>
  <dcterms:created xsi:type="dcterms:W3CDTF">2014-06-24T20:35:36Z</dcterms:created>
  <dcterms:modified xsi:type="dcterms:W3CDTF">2014-10-24T11:35:12Z</dcterms:modified>
</cp:coreProperties>
</file>