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62" r:id="rId4"/>
    <p:sldId id="265" r:id="rId5"/>
    <p:sldId id="266" r:id="rId6"/>
    <p:sldId id="267" r:id="rId7"/>
    <p:sldId id="277" r:id="rId8"/>
    <p:sldId id="278" r:id="rId9"/>
    <p:sldId id="279" r:id="rId10"/>
    <p:sldId id="268" r:id="rId11"/>
    <p:sldId id="269" r:id="rId12"/>
    <p:sldId id="272" r:id="rId13"/>
    <p:sldId id="274" r:id="rId14"/>
    <p:sldId id="258" r:id="rId15"/>
    <p:sldId id="259" r:id="rId16"/>
    <p:sldId id="260" r:id="rId17"/>
    <p:sldId id="261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3B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9B602-4E93-4DF5-B295-41F34A725920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CFD94-3798-4E74-9CBC-3E1ED78DD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48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7BB392-8401-4515-9D05-E19B05B4328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z="2400" dirty="0" smtClean="0"/>
              <a:t>Northern</a:t>
            </a:r>
            <a:r>
              <a:rPr lang="en-US" sz="2400" baseline="0" dirty="0" smtClean="0"/>
              <a:t> Trees and </a:t>
            </a:r>
            <a:r>
              <a:rPr lang="en-US" sz="2400" baseline="0" dirty="0" err="1" smtClean="0"/>
              <a:t>Dirr</a:t>
            </a:r>
            <a:r>
              <a:rPr lang="en-US" sz="2400" baseline="0" dirty="0" smtClean="0"/>
              <a:t> Book.</a:t>
            </a:r>
          </a:p>
          <a:p>
            <a:pPr eaLnBrk="1" hangingPunct="1"/>
            <a:r>
              <a:rPr lang="en-US" sz="2400" baseline="0" dirty="0" smtClean="0"/>
              <a:t>Sizes based on </a:t>
            </a:r>
            <a:r>
              <a:rPr lang="en-US" sz="2400" baseline="0" dirty="0" err="1" smtClean="0"/>
              <a:t>penn</a:t>
            </a:r>
            <a:r>
              <a:rPr lang="en-US" sz="2400" baseline="0" dirty="0" smtClean="0"/>
              <a:t> states recommended street trees and </a:t>
            </a:r>
            <a:r>
              <a:rPr lang="en-US" sz="2400" baseline="0" dirty="0" err="1" smtClean="0"/>
              <a:t>Hightshoe</a:t>
            </a:r>
            <a:r>
              <a:rPr lang="en-US" sz="2400" baseline="0" dirty="0" smtClean="0"/>
              <a:t>.</a:t>
            </a: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Differential growth despite witchdoctors  </a:t>
            </a:r>
          </a:p>
          <a:p>
            <a:pPr eaLnBrk="1" hangingPunct="1"/>
            <a:r>
              <a:rPr lang="en-US" sz="2400" dirty="0" err="1" smtClean="0"/>
              <a:t>Cantileviered</a:t>
            </a:r>
            <a:r>
              <a:rPr lang="en-US" sz="2400" dirty="0" smtClean="0"/>
              <a:t> pavements</a:t>
            </a:r>
          </a:p>
          <a:p>
            <a:pPr eaLnBrk="1" hangingPunct="1"/>
            <a:r>
              <a:rPr lang="en-US" sz="2400" dirty="0" smtClean="0"/>
              <a:t>SHUT UP!!!!! </a:t>
            </a:r>
          </a:p>
          <a:p>
            <a:pPr eaLnBrk="1" hangingPunct="1"/>
            <a:r>
              <a:rPr lang="en-US" sz="2400" dirty="0" smtClean="0"/>
              <a:t>CANTILEVIER PAVEMENT ???????</a:t>
            </a:r>
          </a:p>
          <a:p>
            <a:pPr eaLnBrk="1" hangingPunct="1"/>
            <a:r>
              <a:rPr lang="en-US" sz="2400" dirty="0" smtClean="0"/>
              <a:t>CHALK TALK</a:t>
            </a:r>
          </a:p>
        </p:txBody>
      </p:sp>
    </p:spTree>
    <p:extLst>
      <p:ext uri="{BB962C8B-B14F-4D97-AF65-F5344CB8AC3E}">
        <p14:creationId xmlns:p14="http://schemas.microsoft.com/office/powerpoint/2010/main" val="507573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sure to define the terms on the chart</a:t>
            </a:r>
            <a:r>
              <a:rPr lang="en-US" baseline="0" dirty="0" smtClean="0"/>
              <a:t> and walk them through the chart.</a:t>
            </a:r>
          </a:p>
          <a:p>
            <a:r>
              <a:rPr lang="en-US" baseline="0" dirty="0" smtClean="0"/>
              <a:t>Put background of city park. With charts centered.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EB9D9F-C403-4629-8C7A-0E38F042BB5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44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24C9-C7C7-46B7-AC55-13EB40F6961C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3EAD-3A4C-424D-95FA-EFFB55EC7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24C9-C7C7-46B7-AC55-13EB40F6961C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3EAD-3A4C-424D-95FA-EFFB55EC7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24C9-C7C7-46B7-AC55-13EB40F6961C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3EAD-3A4C-424D-95FA-EFFB55EC7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24C9-C7C7-46B7-AC55-13EB40F6961C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3EAD-3A4C-424D-95FA-EFFB55EC7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24C9-C7C7-46B7-AC55-13EB40F6961C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3EAD-3A4C-424D-95FA-EFFB55EC7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24C9-C7C7-46B7-AC55-13EB40F6961C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3EAD-3A4C-424D-95FA-EFFB55EC7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24C9-C7C7-46B7-AC55-13EB40F6961C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3EAD-3A4C-424D-95FA-EFFB55EC7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24C9-C7C7-46B7-AC55-13EB40F6961C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3EAD-3A4C-424D-95FA-EFFB55EC7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24C9-C7C7-46B7-AC55-13EB40F6961C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3EAD-3A4C-424D-95FA-EFFB55EC7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24C9-C7C7-46B7-AC55-13EB40F6961C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3EAD-3A4C-424D-95FA-EFFB55EC7F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24C9-C7C7-46B7-AC55-13EB40F6961C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CB3EAD-3A4C-424D-95FA-EFFB55EC7F6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7CB3EAD-3A4C-424D-95FA-EFFB55EC7F6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B5A24C9-C7C7-46B7-AC55-13EB40F6961C}" type="datetimeFigureOut">
              <a:rPr lang="en-US" smtClean="0"/>
              <a:t>12/2/2014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Use Your Data!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 dirty="0">
              <a:solidFill>
                <a:srgbClr val="0B3B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358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Number of 41,771 Trees</a:t>
            </a:r>
          </a:p>
          <a:p>
            <a:r>
              <a:rPr lang="en-US" dirty="0" smtClean="0"/>
              <a:t>Classification of Trees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52715" y="3904343"/>
          <a:ext cx="6985000" cy="2503714"/>
        </p:xfrm>
        <a:graphic>
          <a:graphicData uri="http://schemas.openxmlformats.org/drawingml/2006/table">
            <a:tbl>
              <a:tblPr/>
              <a:tblGrid>
                <a:gridCol w="1746250"/>
                <a:gridCol w="1334853"/>
                <a:gridCol w="411397"/>
                <a:gridCol w="1531798"/>
                <a:gridCol w="214452"/>
                <a:gridCol w="1746250"/>
              </a:tblGrid>
              <a:tr h="500743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Size Classification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07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Small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Medium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Large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5022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Number of Trees Occurring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3012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2898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35861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84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ure copy.jpg"/>
          <p:cNvPicPr>
            <a:picLocks noChangeAspect="1"/>
          </p:cNvPicPr>
          <p:nvPr/>
        </p:nvPicPr>
        <p:blipFill>
          <a:blip r:embed="rId3" cstate="print">
            <a:lum bright="55000" contrast="-45000"/>
          </a:blip>
          <a:stretch>
            <a:fillRect/>
          </a:stretch>
        </p:blipFill>
        <p:spPr>
          <a:xfrm>
            <a:off x="3114" y="0"/>
            <a:ext cx="9137771" cy="685800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56228" y="1140460"/>
          <a:ext cx="6080760" cy="1051560"/>
        </p:xfrm>
        <a:graphic>
          <a:graphicData uri="http://schemas.openxmlformats.org/drawingml/2006/table">
            <a:tbl>
              <a:tblPr/>
              <a:tblGrid>
                <a:gridCol w="1504950"/>
                <a:gridCol w="521970"/>
                <a:gridCol w="1762125"/>
                <a:gridCol w="264795"/>
                <a:gridCol w="2026920"/>
              </a:tblGrid>
              <a:tr h="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Small Trees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Pit</a:t>
                      </a:r>
                      <a:endParaRPr lang="en-US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Planting Strip</a:t>
                      </a:r>
                      <a:endParaRPr lang="en-US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Non-limited</a:t>
                      </a:r>
                      <a:endParaRPr lang="en-US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59</a:t>
                      </a:r>
                      <a:endParaRPr lang="en-US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422</a:t>
                      </a:r>
                      <a:endParaRPr lang="en-US" sz="110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2531</a:t>
                      </a:r>
                      <a:endParaRPr lang="en-US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85257" y="2786743"/>
          <a:ext cx="6080760" cy="1095103"/>
        </p:xfrm>
        <a:graphic>
          <a:graphicData uri="http://schemas.openxmlformats.org/drawingml/2006/table">
            <a:tbl>
              <a:tblPr/>
              <a:tblGrid>
                <a:gridCol w="1466850"/>
                <a:gridCol w="560070"/>
                <a:gridCol w="1800225"/>
                <a:gridCol w="226695"/>
                <a:gridCol w="2026920"/>
              </a:tblGrid>
              <a:tr h="394063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Medium Trees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Pit</a:t>
                      </a:r>
                      <a:endParaRPr lang="en-US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Planting Strip</a:t>
                      </a:r>
                      <a:endParaRPr lang="en-US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Non-limited</a:t>
                      </a:r>
                      <a:endParaRPr lang="en-US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145</a:t>
                      </a:r>
                      <a:endParaRPr lang="en-US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1090</a:t>
                      </a:r>
                      <a:endParaRPr lang="en-US" sz="110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1663</a:t>
                      </a:r>
                      <a:endParaRPr lang="en-US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857828" y="4542971"/>
          <a:ext cx="6092910" cy="1051560"/>
        </p:xfrm>
        <a:graphic>
          <a:graphicData uri="http://schemas.openxmlformats.org/drawingml/2006/table">
            <a:tbl>
              <a:tblPr/>
              <a:tblGrid>
                <a:gridCol w="1485900"/>
                <a:gridCol w="541020"/>
                <a:gridCol w="1876425"/>
                <a:gridCol w="162645"/>
                <a:gridCol w="2026920"/>
              </a:tblGrid>
              <a:tr h="346891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Large Trees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Pit</a:t>
                      </a:r>
                      <a:endParaRPr lang="en-US" sz="110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Planting Strip</a:t>
                      </a:r>
                      <a:endParaRPr lang="en-US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Non-limited</a:t>
                      </a:r>
                      <a:endParaRPr lang="en-US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562</a:t>
                      </a:r>
                      <a:endParaRPr lang="en-US" sz="110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13474</a:t>
                      </a:r>
                      <a:endParaRPr lang="en-US" sz="110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21825</a:t>
                      </a:r>
                      <a:endParaRPr lang="en-US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679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53265"/>
            <a:ext cx="9144000" cy="287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0" y="6190343"/>
            <a:ext cx="3272971" cy="667657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+mn-lt"/>
              </a:defRPr>
            </a:lvl9pPr>
          </a:lstStyle>
          <a:p>
            <a:r>
              <a:rPr lang="en-US" sz="1400" kern="0" smtClean="0">
                <a:solidFill>
                  <a:schemeClr val="bg1"/>
                </a:solidFill>
              </a:rPr>
              <a:t>Anderson et al. 2005</a:t>
            </a:r>
          </a:p>
          <a:p>
            <a:r>
              <a:rPr lang="en-US" sz="1400" kern="0" smtClean="0">
                <a:solidFill>
                  <a:schemeClr val="bg1"/>
                </a:solidFill>
              </a:rPr>
              <a:t>Dahl 1950</a:t>
            </a:r>
            <a:endParaRPr lang="en-US" sz="14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03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DBH (cm) by species size class and planting site type.  DBH is size of 95</a:t>
            </a:r>
            <a:r>
              <a:rPr lang="en-US" baseline="30000" dirty="0" smtClean="0"/>
              <a:t>th</a:t>
            </a:r>
            <a:r>
              <a:rPr lang="en-US" dirty="0" smtClean="0"/>
              <a:t> Percentile of trees in set by species (or the maximum size)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type="pic" idx="1"/>
          </p:nvPr>
        </p:nvGraphicFramePr>
        <p:xfrm>
          <a:off x="1792288" y="1046480"/>
          <a:ext cx="54864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Site type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marL="60960" marR="60960"/>
                </a:tc>
                <a:tc gridSpan="3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Species size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marL="60960" marR="6096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0960" marR="609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</a:t>
                      </a:r>
                      <a:endParaRPr lang="en-US" dirty="0"/>
                    </a:p>
                  </a:txBody>
                  <a:tcPr marL="60960" marR="609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 marL="60960" marR="609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Large</a:t>
                      </a:r>
                      <a:endParaRPr lang="en-US" dirty="0"/>
                    </a:p>
                  </a:txBody>
                  <a:tcPr marL="60960" marR="60960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960" marR="6096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960" marR="6096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960" marR="6096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0960" marR="609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Non-limited soil</a:t>
                      </a:r>
                      <a:endParaRPr lang="en-US" dirty="0"/>
                    </a:p>
                  </a:txBody>
                  <a:tcPr marL="60960" marR="609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26.0 (b)</a:t>
                      </a:r>
                      <a:endParaRPr lang="en-US" dirty="0"/>
                    </a:p>
                  </a:txBody>
                  <a:tcPr marL="60960" marR="609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57.8 (b)</a:t>
                      </a:r>
                      <a:endParaRPr lang="en-US" dirty="0"/>
                    </a:p>
                  </a:txBody>
                  <a:tcPr marL="60960" marR="609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94.2 (b)</a:t>
                      </a:r>
                      <a:endParaRPr lang="en-US" dirty="0"/>
                    </a:p>
                  </a:txBody>
                  <a:tcPr marL="60960" marR="609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Planting Strip</a:t>
                      </a:r>
                      <a:endParaRPr lang="en-US" dirty="0"/>
                    </a:p>
                  </a:txBody>
                  <a:tcPr marL="60960" marR="609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19.5 (a)</a:t>
                      </a:r>
                      <a:endParaRPr lang="en-US" dirty="0"/>
                    </a:p>
                  </a:txBody>
                  <a:tcPr marL="60960" marR="609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33.7 (a)</a:t>
                      </a:r>
                      <a:endParaRPr lang="en-US" dirty="0"/>
                    </a:p>
                  </a:txBody>
                  <a:tcPr marL="60960" marR="609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79.5 (a)</a:t>
                      </a:r>
                      <a:endParaRPr lang="en-US" dirty="0"/>
                    </a:p>
                  </a:txBody>
                  <a:tcPr marL="60960" marR="609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Tree Pit</a:t>
                      </a:r>
                      <a:endParaRPr lang="en-US" dirty="0"/>
                    </a:p>
                  </a:txBody>
                  <a:tcPr marL="60960" marR="609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13.8 (a)</a:t>
                      </a:r>
                      <a:endParaRPr lang="en-US" dirty="0"/>
                    </a:p>
                  </a:txBody>
                  <a:tcPr marL="60960" marR="609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37.8 (a)</a:t>
                      </a:r>
                      <a:endParaRPr lang="en-US" dirty="0"/>
                    </a:p>
                  </a:txBody>
                  <a:tcPr marL="60960" marR="609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71.4 (a)</a:t>
                      </a:r>
                      <a:endParaRPr lang="en-US" dirty="0"/>
                    </a:p>
                  </a:txBody>
                  <a:tcPr marL="60960" marR="60960"/>
                </a:tc>
              </a:tr>
            </a:tbl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Data then broken out by species for management expectation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19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</a:t>
            </a:r>
            <a:r>
              <a:rPr lang="en-US" dirty="0" smtClean="0"/>
              <a:t>-Tree Storm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A Discussion of Value and Costs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74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Jay Kaplan, NJ CTE # 587, Vegetation Manager, PSE&amp;G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06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Wayne </a:t>
            </a:r>
            <a:r>
              <a:rPr lang="en-US" dirty="0" err="1" smtClean="0"/>
              <a:t>Dubin</a:t>
            </a:r>
            <a:r>
              <a:rPr lang="en-US" dirty="0" smtClean="0"/>
              <a:t>, NJ CTE #433, VP/Division Manager, Bartlett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88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your Ash / EAB and “Storm” projects and send us your results</a:t>
            </a:r>
          </a:p>
          <a:p>
            <a:r>
              <a:rPr lang="en-US" dirty="0" smtClean="0"/>
              <a:t>Look for the web casts / check out the web site</a:t>
            </a:r>
          </a:p>
          <a:p>
            <a:r>
              <a:rPr lang="en-US" dirty="0" smtClean="0"/>
              <a:t>Participate on the </a:t>
            </a:r>
            <a:r>
              <a:rPr lang="en-US" dirty="0" err="1" smtClean="0"/>
              <a:t>i</a:t>
            </a:r>
            <a:r>
              <a:rPr lang="en-US" dirty="0" smtClean="0"/>
              <a:t>-Tree user forums.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494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hank you 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5762413" cy="6324600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1076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your data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Answer Questions</a:t>
            </a:r>
          </a:p>
          <a:p>
            <a:r>
              <a:rPr lang="en-US" sz="3600" dirty="0" smtClean="0"/>
              <a:t>Build Budgets</a:t>
            </a:r>
          </a:p>
          <a:p>
            <a:r>
              <a:rPr lang="en-US" sz="3600" dirty="0" smtClean="0"/>
              <a:t>Make Informed Decisions</a:t>
            </a:r>
          </a:p>
        </p:txBody>
      </p:sp>
    </p:spTree>
    <p:extLst>
      <p:ext uri="{BB962C8B-B14F-4D97-AF65-F5344CB8AC3E}">
        <p14:creationId xmlns:p14="http://schemas.microsoft.com/office/powerpoint/2010/main" val="2132865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8048" name="Object 1024"/>
          <p:cNvGraphicFramePr>
            <a:graphicFrameLocks noChangeAspect="1"/>
          </p:cNvGraphicFramePr>
          <p:nvPr/>
        </p:nvGraphicFramePr>
        <p:xfrm>
          <a:off x="381000" y="152400"/>
          <a:ext cx="8305800" cy="615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Mtb Graph" r:id="rId3" imgW="3657600" imgH="2710800" progId="">
                  <p:embed/>
                </p:oleObj>
              </mc:Choice>
              <mc:Fallback>
                <p:oleObj name="Mtb Graph" r:id="rId3" imgW="3657600" imgH="27108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52400"/>
                        <a:ext cx="8305800" cy="615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5827" name="Text Box 3"/>
          <p:cNvSpPr txBox="1">
            <a:spLocks noChangeArrowheads="1"/>
          </p:cNvSpPr>
          <p:nvPr/>
        </p:nvSpPr>
        <p:spPr bwMode="auto">
          <a:xfrm>
            <a:off x="4267200" y="6338888"/>
            <a:ext cx="456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MINITAB Release 12 regression fitted line plot</a:t>
            </a:r>
          </a:p>
        </p:txBody>
      </p:sp>
      <p:sp>
        <p:nvSpPr>
          <p:cNvPr id="845828" name="AutoShape 4"/>
          <p:cNvSpPr>
            <a:spLocks noChangeArrowheads="1"/>
          </p:cNvSpPr>
          <p:nvPr/>
        </p:nvSpPr>
        <p:spPr bwMode="auto">
          <a:xfrm>
            <a:off x="1676400" y="838200"/>
            <a:ext cx="152400" cy="152400"/>
          </a:xfrm>
          <a:prstGeom prst="star16">
            <a:avLst>
              <a:gd name="adj" fmla="val 375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7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Text Box 2"/>
          <p:cNvSpPr txBox="1">
            <a:spLocks noChangeArrowheads="1"/>
          </p:cNvSpPr>
          <p:nvPr/>
        </p:nvSpPr>
        <p:spPr bwMode="auto">
          <a:xfrm>
            <a:off x="4267200" y="6338888"/>
            <a:ext cx="456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MINITAB Release 12 regression fitted line plot</a:t>
            </a:r>
          </a:p>
        </p:txBody>
      </p:sp>
      <p:graphicFrame>
        <p:nvGraphicFramePr>
          <p:cNvPr id="846851" name="Object 3"/>
          <p:cNvGraphicFramePr>
            <a:graphicFrameLocks noChangeAspect="1"/>
          </p:cNvGraphicFramePr>
          <p:nvPr/>
        </p:nvGraphicFramePr>
        <p:xfrm>
          <a:off x="457200" y="0"/>
          <a:ext cx="8382000" cy="621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Mtb Graph" r:id="rId3" imgW="3657600" imgH="2710800" progId="">
                  <p:embed/>
                </p:oleObj>
              </mc:Choice>
              <mc:Fallback>
                <p:oleObj name="Mtb Graph" r:id="rId3" imgW="3657600" imgH="27108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0"/>
                        <a:ext cx="8382000" cy="621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val 3"/>
          <p:cNvSpPr/>
          <p:nvPr/>
        </p:nvSpPr>
        <p:spPr bwMode="auto">
          <a:xfrm>
            <a:off x="1828800" y="3352800"/>
            <a:ext cx="1447800" cy="1371600"/>
          </a:xfrm>
          <a:prstGeom prst="ellipse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5791200" y="1676400"/>
            <a:ext cx="1447800" cy="1371600"/>
          </a:xfrm>
          <a:prstGeom prst="ellipse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505200" y="2362200"/>
            <a:ext cx="1524000" cy="1371600"/>
          </a:xfrm>
          <a:prstGeom prst="ellipse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86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Jersey Parking lot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 large parking lots in Central and Northern New Jersey</a:t>
            </a:r>
          </a:p>
          <a:p>
            <a:r>
              <a:rPr lang="en-US" dirty="0" smtClean="0"/>
              <a:t>Age of installation was 18-23 years</a:t>
            </a:r>
          </a:p>
          <a:p>
            <a:endParaRPr lang="en-US" dirty="0"/>
          </a:p>
          <a:p>
            <a:r>
              <a:rPr lang="en-US" dirty="0" smtClean="0"/>
              <a:t>Documentation in place to verify plantings.</a:t>
            </a:r>
          </a:p>
          <a:p>
            <a:r>
              <a:rPr lang="en-US" dirty="0" smtClean="0"/>
              <a:t>Site needed to meet selection criteria of planting types and adequate replication of planting sites in the different site planting types.</a:t>
            </a:r>
          </a:p>
          <a:p>
            <a:r>
              <a:rPr lang="en-US" dirty="0" smtClean="0"/>
              <a:t>Site needed to possess species of interest.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15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990600"/>
          <a:ext cx="9143999" cy="5616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33599"/>
                <a:gridCol w="762000"/>
                <a:gridCol w="762000"/>
                <a:gridCol w="931653"/>
                <a:gridCol w="1201947"/>
                <a:gridCol w="3352800"/>
              </a:tblGrid>
              <a:tr h="9881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SPECIES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Tree count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Parking lots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Parking lot age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Canopy radius and area reduction  at  20m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dirty="0" smtClean="0"/>
                        <a:t> unpaved space  relative to unlimited  soil for trees on the parking lot edge. </a:t>
                      </a:r>
                      <a:endParaRPr lang="en-US" sz="1400" dirty="0"/>
                    </a:p>
                  </a:txBody>
                  <a:tcPr/>
                </a:tc>
              </a:tr>
              <a:tr h="4323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Acer </a:t>
                      </a:r>
                      <a:r>
                        <a:rPr lang="en-US" sz="1400" dirty="0" err="1" smtClean="0"/>
                        <a:t>rubrum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18-23 yrs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42.2% of edge         80% reduction</a:t>
                      </a:r>
                      <a:endParaRPr lang="en-US" sz="1400" dirty="0"/>
                    </a:p>
                  </a:txBody>
                  <a:tcPr/>
                </a:tc>
              </a:tr>
              <a:tr h="4323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Prunus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serrulata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18-23 yrs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71.6%  of edge        49% reduction</a:t>
                      </a:r>
                      <a:endParaRPr lang="en-US" sz="1400" dirty="0"/>
                    </a:p>
                  </a:txBody>
                  <a:tcPr/>
                </a:tc>
              </a:tr>
              <a:tr h="4323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Pyrus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calleryana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427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18-23 yrs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42.1%  of edge       80%  reduction</a:t>
                      </a:r>
                      <a:endParaRPr lang="en-US" sz="1400" dirty="0"/>
                    </a:p>
                  </a:txBody>
                  <a:tcPr/>
                </a:tc>
              </a:tr>
              <a:tr h="4323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Quercus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palustris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18-23 yrs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66.2%  of edge        56% reduction</a:t>
                      </a:r>
                      <a:endParaRPr lang="en-US" sz="1400" dirty="0"/>
                    </a:p>
                  </a:txBody>
                  <a:tcPr/>
                </a:tc>
              </a:tr>
              <a:tr h="4323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Zelkova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serrata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354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18-23 yrs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59.8 %  of edge       64% reduction</a:t>
                      </a:r>
                      <a:endParaRPr lang="en-US" sz="1400" dirty="0"/>
                    </a:p>
                  </a:txBody>
                  <a:tcPr/>
                </a:tc>
              </a:tr>
              <a:tr h="2470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4323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Platanus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occidentalis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11-24 yrs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71.8 %  of edge       49% reduction</a:t>
                      </a:r>
                      <a:endParaRPr lang="en-US" sz="1400" dirty="0"/>
                    </a:p>
                  </a:txBody>
                  <a:tcPr/>
                </a:tc>
              </a:tr>
              <a:tr h="4323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Ulmus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parvifolia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287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12-24 yrs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55.2 %  of edge       70% reduction</a:t>
                      </a:r>
                      <a:endParaRPr lang="en-US" sz="1400" dirty="0"/>
                    </a:p>
                  </a:txBody>
                  <a:tcPr/>
                </a:tc>
              </a:tr>
              <a:tr h="4323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Quercus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schumardii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   20+ yrs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71.4 %  of edge </a:t>
                      </a:r>
                      <a:r>
                        <a:rPr lang="en-US" sz="1400" baseline="0" dirty="0" smtClean="0"/>
                        <a:t>      </a:t>
                      </a:r>
                      <a:r>
                        <a:rPr lang="en-US" sz="1400" dirty="0" smtClean="0"/>
                        <a:t>49% reduction</a:t>
                      </a:r>
                      <a:endParaRPr lang="en-US" sz="1400" dirty="0"/>
                    </a:p>
                  </a:txBody>
                  <a:tcPr/>
                </a:tc>
              </a:tr>
              <a:tr h="4323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Quercus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laurifolia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     16 yrs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89.9 %  of edge       19% reduction</a:t>
                      </a:r>
                      <a:endParaRPr lang="en-US" sz="1400" dirty="0"/>
                    </a:p>
                  </a:txBody>
                  <a:tcPr/>
                </a:tc>
              </a:tr>
              <a:tr h="4323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Quercus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virginiana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12-24 yrs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- - -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05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Two Questions for Municipalities</a:t>
            </a:r>
          </a:p>
        </p:txBody>
      </p:sp>
      <p:sp>
        <p:nvSpPr>
          <p:cNvPr id="21504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Do you know how many ash trees you are responsible for?</a:t>
            </a:r>
          </a:p>
          <a:p>
            <a:pPr lvl="1" eaLnBrk="1" hangingPunct="1">
              <a:defRPr/>
            </a:pPr>
            <a:r>
              <a:rPr lang="en-US" smtClean="0"/>
              <a:t>Do you know where they are?</a:t>
            </a:r>
          </a:p>
          <a:p>
            <a:pPr lvl="2" eaLnBrk="1" hangingPunct="1">
              <a:defRPr/>
            </a:pPr>
            <a:r>
              <a:rPr lang="en-US" smtClean="0"/>
              <a:t>Exactly?</a:t>
            </a:r>
          </a:p>
          <a:p>
            <a:pPr lvl="1" eaLnBrk="1" hangingPunct="1">
              <a:defRPr/>
            </a:pPr>
            <a:r>
              <a:rPr lang="en-US" smtClean="0"/>
              <a:t>Do you know how big they are?</a:t>
            </a:r>
          </a:p>
          <a:p>
            <a:pPr eaLnBrk="1" hangingPunct="1">
              <a:defRPr/>
            </a:pPr>
            <a:r>
              <a:rPr lang="en-US" smtClean="0"/>
              <a:t>If they all died in one or two years could you remove them without economic disaster?</a:t>
            </a:r>
          </a:p>
          <a:p>
            <a:pPr lvl="2" eaLnBrk="1" hangingPunct="1"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66243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Two Questions for Municipalities</a:t>
            </a:r>
          </a:p>
        </p:txBody>
      </p:sp>
      <p:sp>
        <p:nvSpPr>
          <p:cNvPr id="232451" name="Rectangle 3"/>
          <p:cNvSpPr>
            <a:spLocks noGrp="1" noRot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/>
              <a:t>Do you know how many ash trees you are responsible for?</a:t>
            </a:r>
          </a:p>
          <a:p>
            <a:pPr lvl="1" eaLnBrk="1" hangingPunct="1">
              <a:defRPr/>
            </a:pPr>
            <a:r>
              <a:rPr lang="en-US" sz="2000" smtClean="0"/>
              <a:t>Do you know where they are?</a:t>
            </a:r>
          </a:p>
          <a:p>
            <a:pPr lvl="2" eaLnBrk="1" hangingPunct="1">
              <a:defRPr/>
            </a:pPr>
            <a:r>
              <a:rPr lang="en-US" sz="1800" smtClean="0"/>
              <a:t>Exactly?</a:t>
            </a:r>
          </a:p>
          <a:p>
            <a:pPr lvl="1" eaLnBrk="1" hangingPunct="1">
              <a:defRPr/>
            </a:pPr>
            <a:r>
              <a:rPr lang="en-US" sz="2000" smtClean="0"/>
              <a:t>Do you know how big they are?</a:t>
            </a:r>
          </a:p>
          <a:p>
            <a:pPr eaLnBrk="1" hangingPunct="1">
              <a:defRPr/>
            </a:pPr>
            <a:r>
              <a:rPr lang="en-US" sz="2400" smtClean="0"/>
              <a:t>If they all died in one or two years could you remove them without economic disaster?</a:t>
            </a:r>
          </a:p>
          <a:p>
            <a:pPr lvl="2" eaLnBrk="1" hangingPunct="1">
              <a:defRPr/>
            </a:pPr>
            <a:endParaRPr lang="en-US" sz="1800" smtClean="0"/>
          </a:p>
        </p:txBody>
      </p:sp>
      <p:sp>
        <p:nvSpPr>
          <p:cNvPr id="232452" name="Rectangle 4"/>
          <p:cNvSpPr>
            <a:spLocks noGrp="1" noRot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/>
              <a:t>If you can not answer “yes” to both you are gambling more than you can afford to loose.</a:t>
            </a:r>
          </a:p>
          <a:p>
            <a:pPr eaLnBrk="1" hangingPunct="1">
              <a:defRPr/>
            </a:pPr>
            <a:endParaRPr lang="en-US" sz="2400" smtClean="0"/>
          </a:p>
          <a:p>
            <a:pPr eaLnBrk="1" hangingPunct="1">
              <a:defRPr/>
            </a:pPr>
            <a:r>
              <a:rPr lang="en-US" sz="2400" smtClean="0"/>
              <a:t>Yes we can treat to preserve.</a:t>
            </a:r>
          </a:p>
          <a:p>
            <a:pPr eaLnBrk="1" hangingPunct="1">
              <a:defRPr/>
            </a:pPr>
            <a:endParaRPr lang="en-US" sz="2400" smtClean="0"/>
          </a:p>
          <a:p>
            <a:pPr eaLnBrk="1" hangingPunct="1">
              <a:defRPr/>
            </a:pPr>
            <a:r>
              <a:rPr lang="en-US" sz="2400" smtClean="0"/>
              <a:t>Will your community fund it?</a:t>
            </a:r>
          </a:p>
        </p:txBody>
      </p:sp>
    </p:spTree>
    <p:extLst>
      <p:ext uri="{BB962C8B-B14F-4D97-AF65-F5344CB8AC3E}">
        <p14:creationId xmlns:p14="http://schemas.microsoft.com/office/powerpoint/2010/main" val="221569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build="p"/>
      <p:bldP spid="23245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Two Questions for Municipalities</a:t>
            </a:r>
          </a:p>
        </p:txBody>
      </p:sp>
      <p:sp>
        <p:nvSpPr>
          <p:cNvPr id="227331" name="Rectangle 3"/>
          <p:cNvSpPr>
            <a:spLocks noGrp="1" noRot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/>
              <a:t>Do you know how many ash trees you are responsible for?</a:t>
            </a:r>
          </a:p>
          <a:p>
            <a:pPr lvl="1" eaLnBrk="1" hangingPunct="1">
              <a:defRPr/>
            </a:pPr>
            <a:r>
              <a:rPr lang="en-US" sz="2000" smtClean="0"/>
              <a:t>Do you know where they are?</a:t>
            </a:r>
          </a:p>
          <a:p>
            <a:pPr lvl="2" eaLnBrk="1" hangingPunct="1">
              <a:defRPr/>
            </a:pPr>
            <a:r>
              <a:rPr lang="en-US" sz="1800" smtClean="0"/>
              <a:t>Exactly?</a:t>
            </a:r>
          </a:p>
          <a:p>
            <a:pPr lvl="1" eaLnBrk="1" hangingPunct="1">
              <a:defRPr/>
            </a:pPr>
            <a:r>
              <a:rPr lang="en-US" sz="2000" smtClean="0"/>
              <a:t>Do you know how big they are?</a:t>
            </a:r>
          </a:p>
          <a:p>
            <a:pPr eaLnBrk="1" hangingPunct="1">
              <a:defRPr/>
            </a:pPr>
            <a:r>
              <a:rPr lang="en-US" sz="2400" smtClean="0"/>
              <a:t>If they all died in one or two years could you remove them without economic disaster?</a:t>
            </a:r>
          </a:p>
          <a:p>
            <a:pPr lvl="2" eaLnBrk="1" hangingPunct="1">
              <a:defRPr/>
            </a:pPr>
            <a:endParaRPr lang="en-US" sz="1800" smtClean="0"/>
          </a:p>
        </p:txBody>
      </p:sp>
      <p:sp>
        <p:nvSpPr>
          <p:cNvPr id="227332" name="Rectangle 4"/>
          <p:cNvSpPr>
            <a:spLocks noGrp="1" noRot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/>
              <a:t>Until natural mortality reduces the ash population to a point you can say “Yes” to #2 you are overextended.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9154" t="52316" r="4483"/>
          <a:stretch/>
        </p:blipFill>
        <p:spPr bwMode="auto">
          <a:xfrm>
            <a:off x="4299856" y="4191000"/>
            <a:ext cx="4079277" cy="1698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482532" y="5562600"/>
            <a:ext cx="160492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dot equals 20 trees</a:t>
            </a:r>
            <a:endParaRPr lang="en-US" sz="9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02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build="p"/>
      <p:bldP spid="22733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292</TotalTime>
  <Words>747</Words>
  <Application>Microsoft Office PowerPoint</Application>
  <PresentationFormat>On-screen Show (4:3)</PresentationFormat>
  <Paragraphs>180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Cambria</vt:lpstr>
      <vt:lpstr>Tahoma</vt:lpstr>
      <vt:lpstr>Times New Roman</vt:lpstr>
      <vt:lpstr>Adjacency</vt:lpstr>
      <vt:lpstr>Mtb Graph</vt:lpstr>
      <vt:lpstr>Use Your Data!</vt:lpstr>
      <vt:lpstr>Use your data to…</vt:lpstr>
      <vt:lpstr>PowerPoint Presentation</vt:lpstr>
      <vt:lpstr>PowerPoint Presentation</vt:lpstr>
      <vt:lpstr>New Jersey Parking lot study</vt:lpstr>
      <vt:lpstr>PowerPoint Presentation</vt:lpstr>
      <vt:lpstr>Two Questions for Municipalities</vt:lpstr>
      <vt:lpstr>Two Questions for Municipalities</vt:lpstr>
      <vt:lpstr>Two Questions for Municipalities</vt:lpstr>
      <vt:lpstr>PowerPoint Presentation</vt:lpstr>
      <vt:lpstr>PowerPoint Presentation</vt:lpstr>
      <vt:lpstr>PowerPoint Presentation</vt:lpstr>
      <vt:lpstr>Tree DBH (cm) by species size class and planting site type.  DBH is size of 95th Percentile of trees in set by species (or the maximum size)</vt:lpstr>
      <vt:lpstr>i-Tree Storm</vt:lpstr>
      <vt:lpstr>Utility Perspective</vt:lpstr>
      <vt:lpstr>Industry Perspective</vt:lpstr>
      <vt:lpstr>Next Steps…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Exercise</dc:title>
  <dc:creator>zipse</dc:creator>
  <cp:lastModifiedBy>Rebecca</cp:lastModifiedBy>
  <cp:revision>15</cp:revision>
  <dcterms:created xsi:type="dcterms:W3CDTF">2014-10-07T03:01:14Z</dcterms:created>
  <dcterms:modified xsi:type="dcterms:W3CDTF">2014-12-03T00:02:11Z</dcterms:modified>
</cp:coreProperties>
</file>